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7"/>
  </p:notesMasterIdLst>
  <p:handoutMasterIdLst>
    <p:handoutMasterId r:id="rId8"/>
  </p:handoutMasterIdLst>
  <p:sldIdLst>
    <p:sldId id="256" r:id="rId2"/>
    <p:sldId id="264" r:id="rId3"/>
    <p:sldId id="261" r:id="rId4"/>
    <p:sldId id="265" r:id="rId5"/>
    <p:sldId id="266" r:id="rId6"/>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9"/>
  </p:normalViewPr>
  <p:slideViewPr>
    <p:cSldViewPr snapToGrid="0" snapToObjects="1">
      <p:cViewPr varScale="1">
        <p:scale>
          <a:sx n="106" d="100"/>
          <a:sy n="106" d="100"/>
        </p:scale>
        <p:origin x="1800"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BD15BA-1EEC-954A-9D13-10A8B9376F4A}" type="datetimeFigureOut">
              <a:rPr lang="de-DE" smtClean="0"/>
              <a:t>10.08.20</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0C9256-2408-EC48-9BF4-D18E509C4924}" type="slidenum">
              <a:rPr lang="de-DE" smtClean="0"/>
              <a:t>‹Nr.›</a:t>
            </a:fld>
            <a:endParaRPr lang="de-DE"/>
          </a:p>
        </p:txBody>
      </p:sp>
    </p:spTree>
    <p:extLst>
      <p:ext uri="{BB962C8B-B14F-4D97-AF65-F5344CB8AC3E}">
        <p14:creationId xmlns:p14="http://schemas.microsoft.com/office/powerpoint/2010/main" val="3997027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7D3024-6A3B-464B-90AD-6DAE1F9719EF}" type="datetimeFigureOut">
              <a:rPr lang="de-DE" smtClean="0"/>
              <a:t>10.08.20</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B30187-0AF5-8E49-B71D-223C9A7D7564}" type="slidenum">
              <a:rPr lang="de-DE" smtClean="0"/>
              <a:t>‹Nr.›</a:t>
            </a:fld>
            <a:endParaRPr lang="de-DE"/>
          </a:p>
        </p:txBody>
      </p:sp>
    </p:spTree>
    <p:extLst>
      <p:ext uri="{BB962C8B-B14F-4D97-AF65-F5344CB8AC3E}">
        <p14:creationId xmlns:p14="http://schemas.microsoft.com/office/powerpoint/2010/main" val="36269892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Wer von euch weiß, was</a:t>
            </a:r>
            <a:r>
              <a:rPr lang="de-DE" baseline="0" dirty="0"/>
              <a:t> er nach dem Abitur machen möchte? Studium? Ausbildung? Auslandsjahr? </a:t>
            </a:r>
          </a:p>
          <a:p>
            <a:r>
              <a:rPr lang="de-DE" baseline="0" dirty="0"/>
              <a:t>Da es so viele wissen, stellt sich die Frage... </a:t>
            </a:r>
          </a:p>
          <a:p>
            <a:r>
              <a:rPr lang="de-DE" baseline="0" dirty="0"/>
              <a:t>Viele sind noch unsicher, deshalb....</a:t>
            </a:r>
            <a:endParaRPr lang="de-DE" dirty="0"/>
          </a:p>
        </p:txBody>
      </p:sp>
      <p:sp>
        <p:nvSpPr>
          <p:cNvPr id="4" name="Foliennummernplatzhalter 3"/>
          <p:cNvSpPr>
            <a:spLocks noGrp="1"/>
          </p:cNvSpPr>
          <p:nvPr>
            <p:ph type="sldNum" sz="quarter" idx="10"/>
          </p:nvPr>
        </p:nvSpPr>
        <p:spPr/>
        <p:txBody>
          <a:bodyPr/>
          <a:lstStyle/>
          <a:p>
            <a:fld id="{3EB30187-0AF5-8E49-B71D-223C9A7D7564}" type="slidenum">
              <a:rPr lang="de-DE" smtClean="0"/>
              <a:t>1</a:t>
            </a:fld>
            <a:endParaRPr lang="de-DE"/>
          </a:p>
        </p:txBody>
      </p:sp>
    </p:spTree>
    <p:extLst>
      <p:ext uri="{BB962C8B-B14F-4D97-AF65-F5344CB8AC3E}">
        <p14:creationId xmlns:p14="http://schemas.microsoft.com/office/powerpoint/2010/main" val="478469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Gut, wenn ihr schon eine Idee habt, nicht schlimm, wenn nicht. Die Berufsorientierung in der Oberstufe hat zum Ziel, dass ihr euch selbst kennenlernt, euch Gedanken über eure Zukunft macht (nicht nur beruflicher Art) und dass ihr möglichst mehrere Möglichkeiten für euch findet, die euch nach dem Abitur für euch passend scheinen. Außerdem bekommt ihr viele Eindrücke vom Arbeitsleben außerhalb der Schule und werdet die Gelegenheit haben, erste Kontakte mit Unis und Unternehmen zu knüpfen.</a:t>
            </a:r>
          </a:p>
          <a:p>
            <a:r>
              <a:rPr lang="de-DE" baseline="0" dirty="0"/>
              <a:t>Schule bietet dabei Erfahrungsmöglichkeiten (Betriebsbesichtigungen, Gespräche mit Arbeitnehmern und </a:t>
            </a:r>
            <a:r>
              <a:rPr lang="mr-IN" baseline="0" dirty="0"/>
              <a:t>–</a:t>
            </a:r>
            <a:r>
              <a:rPr lang="de-DE" baseline="0" dirty="0" err="1"/>
              <a:t>gebern</a:t>
            </a:r>
            <a:r>
              <a:rPr lang="de-DE" baseline="0" dirty="0"/>
              <a:t>) und Beratungsmöglichkeiten (heute: Bildungswege, Frau </a:t>
            </a:r>
            <a:r>
              <a:rPr lang="de-DE" baseline="0" dirty="0" err="1"/>
              <a:t>Düver</a:t>
            </a:r>
            <a:r>
              <a:rPr lang="de-DE" baseline="0" dirty="0"/>
              <a:t>, im Februar Berufsnavigator)</a:t>
            </a:r>
          </a:p>
          <a:p>
            <a:r>
              <a:rPr lang="de-DE" baseline="0" dirty="0"/>
              <a:t>Schule als Vermittler</a:t>
            </a:r>
          </a:p>
          <a:p>
            <a:r>
              <a:rPr lang="de-DE" baseline="0" dirty="0"/>
              <a:t>Im Zentrum stehen die Fragen: </a:t>
            </a:r>
          </a:p>
          <a:p>
            <a:endParaRPr lang="de-DE" dirty="0"/>
          </a:p>
        </p:txBody>
      </p:sp>
      <p:sp>
        <p:nvSpPr>
          <p:cNvPr id="4" name="Foliennummernplatzhalter 3"/>
          <p:cNvSpPr>
            <a:spLocks noGrp="1"/>
          </p:cNvSpPr>
          <p:nvPr>
            <p:ph type="sldNum" sz="quarter" idx="10"/>
          </p:nvPr>
        </p:nvSpPr>
        <p:spPr/>
        <p:txBody>
          <a:bodyPr/>
          <a:lstStyle/>
          <a:p>
            <a:fld id="{3EB30187-0AF5-8E49-B71D-223C9A7D7564}" type="slidenum">
              <a:rPr lang="de-DE" smtClean="0"/>
              <a:t>2</a:t>
            </a:fld>
            <a:endParaRPr lang="de-DE"/>
          </a:p>
        </p:txBody>
      </p:sp>
    </p:spTree>
    <p:extLst>
      <p:ext uri="{BB962C8B-B14F-4D97-AF65-F5344CB8AC3E}">
        <p14:creationId xmlns:p14="http://schemas.microsoft.com/office/powerpoint/2010/main" val="2528468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Seminarlehrer führen mit euch Veranstaltungen durch, teilweise als Projekttage, teilweise im Seminarunterricht,</a:t>
            </a:r>
            <a:r>
              <a:rPr lang="de-DE" baseline="0" dirty="0"/>
              <a:t> und sind erste Ansprechpartner</a:t>
            </a:r>
          </a:p>
          <a:p>
            <a:r>
              <a:rPr lang="de-DE" baseline="0" dirty="0"/>
              <a:t>Frau Eckholt (Koordination und Beratungswunsch, Aktuelles)</a:t>
            </a:r>
          </a:p>
          <a:p>
            <a:r>
              <a:rPr lang="de-DE" baseline="0" dirty="0"/>
              <a:t>Frau </a:t>
            </a:r>
            <a:r>
              <a:rPr lang="de-DE" baseline="0" dirty="0" err="1"/>
              <a:t>Düver</a:t>
            </a:r>
            <a:r>
              <a:rPr lang="de-DE" baseline="0" dirty="0"/>
              <a:t> </a:t>
            </a:r>
            <a:endParaRPr lang="de-DE" dirty="0"/>
          </a:p>
        </p:txBody>
      </p:sp>
      <p:sp>
        <p:nvSpPr>
          <p:cNvPr id="4" name="Foliennummernplatzhalter 3"/>
          <p:cNvSpPr>
            <a:spLocks noGrp="1"/>
          </p:cNvSpPr>
          <p:nvPr>
            <p:ph type="sldNum" sz="quarter" idx="10"/>
          </p:nvPr>
        </p:nvSpPr>
        <p:spPr/>
        <p:txBody>
          <a:bodyPr/>
          <a:lstStyle/>
          <a:p>
            <a:fld id="{3EB30187-0AF5-8E49-B71D-223C9A7D7564}" type="slidenum">
              <a:rPr lang="de-DE" smtClean="0"/>
              <a:t>3</a:t>
            </a:fld>
            <a:endParaRPr lang="de-DE"/>
          </a:p>
        </p:txBody>
      </p:sp>
    </p:spTree>
    <p:extLst>
      <p:ext uri="{BB962C8B-B14F-4D97-AF65-F5344CB8AC3E}">
        <p14:creationId xmlns:p14="http://schemas.microsoft.com/office/powerpoint/2010/main" val="3069369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Schulinterne Veranstaltungen sind verpflichtend und werden mit euch organisiert, eigenes Engagement</a:t>
            </a:r>
            <a:r>
              <a:rPr lang="de-DE" baseline="0" dirty="0"/>
              <a:t> geht darüber hinaus, ist aber erwünscht</a:t>
            </a:r>
          </a:p>
          <a:p>
            <a:r>
              <a:rPr lang="de-DE" baseline="0" dirty="0"/>
              <a:t>Veranstaltungen mit Schwerpunkt in S1 und S2, durch Corona eher ab S2, Videoberatungsgespräche mit der Beraterin der Agentur für Arbeit möglich</a:t>
            </a:r>
          </a:p>
          <a:p>
            <a:r>
              <a:rPr lang="de-DE" baseline="0" dirty="0"/>
              <a:t>Was will ich? </a:t>
            </a:r>
          </a:p>
          <a:p>
            <a:r>
              <a:rPr lang="de-DE" baseline="0" dirty="0"/>
              <a:t>Was kann ich?</a:t>
            </a:r>
          </a:p>
          <a:p>
            <a:r>
              <a:rPr lang="de-DE" baseline="0" dirty="0"/>
              <a:t>Was gibt es?</a:t>
            </a:r>
          </a:p>
          <a:p>
            <a:r>
              <a:rPr lang="de-DE" baseline="0" dirty="0"/>
              <a:t>Einblicke in Arbeitswelten bekommen und merken, was einem selbst wichtig ist, Vor- und Nachteile abwägen</a:t>
            </a:r>
            <a:endParaRPr lang="de-DE" dirty="0"/>
          </a:p>
        </p:txBody>
      </p:sp>
      <p:sp>
        <p:nvSpPr>
          <p:cNvPr id="4" name="Foliennummernplatzhalter 3"/>
          <p:cNvSpPr>
            <a:spLocks noGrp="1"/>
          </p:cNvSpPr>
          <p:nvPr>
            <p:ph type="sldNum" sz="quarter" idx="10"/>
          </p:nvPr>
        </p:nvSpPr>
        <p:spPr/>
        <p:txBody>
          <a:bodyPr/>
          <a:lstStyle/>
          <a:p>
            <a:fld id="{3EB30187-0AF5-8E49-B71D-223C9A7D7564}" type="slidenum">
              <a:rPr lang="de-DE" smtClean="0"/>
              <a:t>4</a:t>
            </a:fld>
            <a:endParaRPr lang="de-DE"/>
          </a:p>
        </p:txBody>
      </p:sp>
    </p:spTree>
    <p:extLst>
      <p:ext uri="{BB962C8B-B14F-4D97-AF65-F5344CB8AC3E}">
        <p14:creationId xmlns:p14="http://schemas.microsoft.com/office/powerpoint/2010/main" val="2788643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Wichtig ist die Dokumentation</a:t>
            </a:r>
            <a:r>
              <a:rPr lang="de-DE" baseline="0" dirty="0"/>
              <a:t> eures Entscheidungsprozesses</a:t>
            </a:r>
          </a:p>
          <a:p>
            <a:r>
              <a:rPr lang="de-DE" baseline="0" dirty="0"/>
              <a:t>Sammelt die Nachweise der Veranstaltungen und reflektiert </a:t>
            </a:r>
            <a:r>
              <a:rPr lang="de-DE" baseline="0"/>
              <a:t>eure Erfahrungen</a:t>
            </a:r>
            <a:endParaRPr lang="de-DE" baseline="0" dirty="0"/>
          </a:p>
          <a:p>
            <a:r>
              <a:rPr lang="de-DE" baseline="0" dirty="0"/>
              <a:t>Schreibt Reflexionen dazu (Was hat es gebracht? Worüber denke ich nach? Was plane ich jetzt?)</a:t>
            </a:r>
          </a:p>
          <a:p>
            <a:endParaRPr lang="de-DE" dirty="0"/>
          </a:p>
        </p:txBody>
      </p:sp>
      <p:sp>
        <p:nvSpPr>
          <p:cNvPr id="4" name="Foliennummernplatzhalter 3"/>
          <p:cNvSpPr>
            <a:spLocks noGrp="1"/>
          </p:cNvSpPr>
          <p:nvPr>
            <p:ph type="sldNum" sz="quarter" idx="10"/>
          </p:nvPr>
        </p:nvSpPr>
        <p:spPr/>
        <p:txBody>
          <a:bodyPr/>
          <a:lstStyle/>
          <a:p>
            <a:fld id="{3EB30187-0AF5-8E49-B71D-223C9A7D7564}" type="slidenum">
              <a:rPr lang="de-DE" smtClean="0"/>
              <a:t>5</a:t>
            </a:fld>
            <a:endParaRPr lang="de-DE"/>
          </a:p>
        </p:txBody>
      </p:sp>
    </p:spTree>
    <p:extLst>
      <p:ext uri="{BB962C8B-B14F-4D97-AF65-F5344CB8AC3E}">
        <p14:creationId xmlns:p14="http://schemas.microsoft.com/office/powerpoint/2010/main" val="2519019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de-DE"/>
              <a:t>Mastertitelformat bearbeiten</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dirty="0"/>
          </a:p>
        </p:txBody>
      </p:sp>
      <p:sp>
        <p:nvSpPr>
          <p:cNvPr id="4" name="Date Placeholder 3"/>
          <p:cNvSpPr>
            <a:spLocks noGrp="1"/>
          </p:cNvSpPr>
          <p:nvPr>
            <p:ph type="dt" sz="half" idx="10"/>
          </p:nvPr>
        </p:nvSpPr>
        <p:spPr/>
        <p:txBody>
          <a:bodyPr/>
          <a:lstStyle/>
          <a:p>
            <a:fld id="{57CEF1D2-1B21-8E4D-BB55-B3B3ED481CBA}" type="datetimeFigureOut">
              <a:rPr lang="de-DE" smtClean="0"/>
              <a:pPr/>
              <a:t>10.08.20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D72EBF8-7CF5-44B7-B2BF-E22DE4D0703D}" type="slidenum">
              <a:rPr lang="en-US" smtClean="0"/>
              <a:pPr/>
              <a:t>‹Nr.›</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r">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CEF1D2-1B21-8E4D-BB55-B3B3ED481CBA}" type="datetimeFigureOut">
              <a:rPr lang="de-DE" smtClean="0"/>
              <a:pPr/>
              <a:t>10.08.20</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BC56F1E6-237A-164D-9C94-6824C24215C1}" type="slidenum">
              <a:rPr lang="de-DE" smtClean="0"/>
              <a:pPr/>
              <a:t>‹Nr.›</a:t>
            </a:fld>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alt mit Beschriftu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de-DE"/>
              <a:t>Mastertitelformat bearbeiten</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lvl1pPr>
              <a:defRPr>
                <a:solidFill>
                  <a:schemeClr val="bg1"/>
                </a:solidFill>
              </a:defRPr>
            </a:lvl1pPr>
          </a:lstStyle>
          <a:p>
            <a:fld id="{57CEF1D2-1B21-8E4D-BB55-B3B3ED481CBA}" type="datetimeFigureOut">
              <a:rPr lang="de-DE" smtClean="0"/>
              <a:pPr/>
              <a:t>10.08.20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C56F1E6-237A-164D-9C94-6824C24215C1}" type="slidenum">
              <a:rPr lang="de-DE" smtClean="0"/>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ild mit Beschriftu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de-DE"/>
              <a:t>Mastertitelformat bearbeiten</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lvl1pPr>
              <a:defRPr>
                <a:solidFill>
                  <a:schemeClr val="bg1"/>
                </a:solidFill>
              </a:defRPr>
            </a:lvl1pPr>
          </a:lstStyle>
          <a:p>
            <a:fld id="{57CEF1D2-1B21-8E4D-BB55-B3B3ED481CBA}" type="datetimeFigureOut">
              <a:rPr lang="de-DE" smtClean="0"/>
              <a:pPr/>
              <a:t>10.08.20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C56F1E6-237A-164D-9C94-6824C24215C1}" type="slidenum">
              <a:rPr lang="de-DE" smtClean="0"/>
              <a:pPr/>
              <a:t>‹Nr.›</a:t>
            </a:fld>
            <a:endParaRPr lang="de-DE"/>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de-DE"/>
              <a:t>Bild auf Platzhalter ziehen oder durch Klicken auf Symbol hinzufügen</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Bilder mit Beschriftu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de-DE"/>
              <a:t>Mastertitelformat bearbeiten</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lvl1pPr>
              <a:defRPr>
                <a:solidFill>
                  <a:schemeClr val="bg1"/>
                </a:solidFill>
              </a:defRPr>
            </a:lvl1pPr>
          </a:lstStyle>
          <a:p>
            <a:fld id="{57CEF1D2-1B21-8E4D-BB55-B3B3ED481CBA}" type="datetimeFigureOut">
              <a:rPr lang="de-DE" smtClean="0"/>
              <a:pPr/>
              <a:t>10.08.20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C56F1E6-237A-164D-9C94-6824C24215C1}" type="slidenum">
              <a:rPr lang="de-DE" smtClean="0"/>
              <a:pPr/>
              <a:t>‹Nr.›</a:t>
            </a:fld>
            <a:endParaRPr lang="de-DE"/>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de-DE"/>
              <a:t>Bild auf Platzhalter ziehen oder durch Klicken auf Symbol hinzufügen</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de-DE"/>
              <a:t>Bild auf Platzhalter ziehen oder durch Klicken auf Symbol hinzufügen</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de-DE"/>
              <a:t>Bild auf Platzhalter ziehen oder durch Klicken auf Symbol hinzufügen</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4" name="Date Placeholder 3"/>
          <p:cNvSpPr>
            <a:spLocks noGrp="1"/>
          </p:cNvSpPr>
          <p:nvPr>
            <p:ph type="dt" sz="half" idx="10"/>
          </p:nvPr>
        </p:nvSpPr>
        <p:spPr/>
        <p:txBody>
          <a:bodyPr/>
          <a:lstStyle/>
          <a:p>
            <a:fld id="{57CEF1D2-1B21-8E4D-BB55-B3B3ED481CBA}" type="datetimeFigureOut">
              <a:rPr lang="de-DE" smtClean="0"/>
              <a:pPr/>
              <a:t>10.08.20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C56F1E6-237A-164D-9C94-6824C24215C1}" type="slidenum">
              <a:rPr lang="de-DE" smtClean="0"/>
              <a:pPr/>
              <a:t>‹Nr.›</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de-DE"/>
              <a:t>Mastertitelformat bearbeiten</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4" name="Date Placeholder 3"/>
          <p:cNvSpPr>
            <a:spLocks noGrp="1"/>
          </p:cNvSpPr>
          <p:nvPr>
            <p:ph type="dt" sz="half" idx="10"/>
          </p:nvPr>
        </p:nvSpPr>
        <p:spPr/>
        <p:txBody>
          <a:bodyPr/>
          <a:lstStyle/>
          <a:p>
            <a:fld id="{57CEF1D2-1B21-8E4D-BB55-B3B3ED481CBA}" type="datetimeFigureOut">
              <a:rPr lang="de-DE" smtClean="0"/>
              <a:pPr/>
              <a:t>10.08.20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C56F1E6-237A-164D-9C94-6824C24215C1}" type="slidenum">
              <a:rPr lang="de-DE" smtClean="0"/>
              <a:pPr/>
              <a:t>‹Nr.›</a:t>
            </a:fld>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Grußform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7CEF1D2-1B21-8E4D-BB55-B3B3ED481CBA}" type="datetimeFigureOut">
              <a:rPr lang="de-DE" smtClean="0"/>
              <a:pPr/>
              <a:t>10.08.20</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BC56F1E6-237A-164D-9C94-6824C24215C1}" type="slidenum">
              <a:rPr lang="de-DE" smtClean="0"/>
              <a:pPr/>
              <a:t>‹Nr.›</a:t>
            </a:fld>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a:p>
        </p:txBody>
      </p:sp>
      <p:sp>
        <p:nvSpPr>
          <p:cNvPr id="3" name="Content Placeholder 2"/>
          <p:cNvSpPr>
            <a:spLocks noGrp="1"/>
          </p:cNvSpPr>
          <p:nvPr>
            <p:ph idx="1"/>
          </p:nvPr>
        </p:nvSpPr>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4" name="Date Placeholder 3"/>
          <p:cNvSpPr>
            <a:spLocks noGrp="1"/>
          </p:cNvSpPr>
          <p:nvPr>
            <p:ph type="dt" sz="half" idx="10"/>
          </p:nvPr>
        </p:nvSpPr>
        <p:spPr/>
        <p:txBody>
          <a:bodyPr/>
          <a:lstStyle/>
          <a:p>
            <a:fld id="{57CEF1D2-1B21-8E4D-BB55-B3B3ED481CBA}" type="datetimeFigureOut">
              <a:rPr lang="de-DE" smtClean="0"/>
              <a:pPr/>
              <a:t>10.08.20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C56F1E6-237A-164D-9C94-6824C24215C1}"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de-DE"/>
              <a:t>Mastertitelformat bearbeiten</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lvl1pPr>
              <a:defRPr>
                <a:solidFill>
                  <a:schemeClr val="bg1"/>
                </a:solidFill>
              </a:defRPr>
            </a:lvl1pPr>
          </a:lstStyle>
          <a:p>
            <a:fld id="{57CEF1D2-1B21-8E4D-BB55-B3B3ED481CBA}" type="datetimeFigureOut">
              <a:rPr lang="de-DE" smtClean="0"/>
              <a:pPr/>
              <a:t>10.08.20</a:t>
            </a:fld>
            <a:endParaRPr lang="de-DE"/>
          </a:p>
        </p:txBody>
      </p:sp>
      <p:sp>
        <p:nvSpPr>
          <p:cNvPr id="5" name="Footer Placeholder 4"/>
          <p:cNvSpPr>
            <a:spLocks noGrp="1"/>
          </p:cNvSpPr>
          <p:nvPr>
            <p:ph type="ftr" sz="quarter" idx="11"/>
          </p:nvPr>
        </p:nvSpPr>
        <p:spPr>
          <a:xfrm>
            <a:off x="7238999" y="6356350"/>
            <a:ext cx="1446213" cy="365125"/>
          </a:xfrm>
        </p:spPr>
        <p:txBody>
          <a:bodyPr/>
          <a:lstStyle/>
          <a:p>
            <a:endParaRPr lang="de-DE"/>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72EBF8-7CF5-44B7-B2BF-E22DE4D0703D}" type="slidenum">
              <a:rPr lang="en-US" smtClean="0"/>
              <a:pPr/>
              <a:t>‹Nr.›</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5" name="Date Placeholder 4"/>
          <p:cNvSpPr>
            <a:spLocks noGrp="1"/>
          </p:cNvSpPr>
          <p:nvPr>
            <p:ph type="dt" sz="half" idx="10"/>
          </p:nvPr>
        </p:nvSpPr>
        <p:spPr/>
        <p:txBody>
          <a:bodyPr/>
          <a:lstStyle/>
          <a:p>
            <a:fld id="{57CEF1D2-1B21-8E4D-BB55-B3B3ED481CBA}" type="datetimeFigureOut">
              <a:rPr lang="de-DE" smtClean="0"/>
              <a:pPr/>
              <a:t>10.08.20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C56F1E6-237A-164D-9C94-6824C24215C1}"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7" name="Date Placeholder 6"/>
          <p:cNvSpPr>
            <a:spLocks noGrp="1"/>
          </p:cNvSpPr>
          <p:nvPr>
            <p:ph type="dt" sz="half" idx="10"/>
          </p:nvPr>
        </p:nvSpPr>
        <p:spPr/>
        <p:txBody>
          <a:bodyPr/>
          <a:lstStyle/>
          <a:p>
            <a:fld id="{57CEF1D2-1B21-8E4D-BB55-B3B3ED481CBA}" type="datetimeFigureOut">
              <a:rPr lang="de-DE" smtClean="0"/>
              <a:pPr/>
              <a:t>10.08.20</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BC56F1E6-237A-164D-9C94-6824C24215C1}"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Inhalte, oben und un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5" name="Date Placeholder 4"/>
          <p:cNvSpPr>
            <a:spLocks noGrp="1"/>
          </p:cNvSpPr>
          <p:nvPr>
            <p:ph type="dt" sz="half" idx="10"/>
          </p:nvPr>
        </p:nvSpPr>
        <p:spPr/>
        <p:txBody>
          <a:bodyPr/>
          <a:lstStyle/>
          <a:p>
            <a:fld id="{57CEF1D2-1B21-8E4D-BB55-B3B3ED481CBA}" type="datetimeFigureOut">
              <a:rPr lang="de-DE" smtClean="0"/>
              <a:pPr/>
              <a:t>10.08.20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C56F1E6-237A-164D-9C94-6824C24215C1}" type="slidenum">
              <a:rPr lang="de-DE" smtClean="0"/>
              <a:pPr/>
              <a:t>‹Nr.›</a:t>
            </a:fld>
            <a:endParaRPr lang="de-DE"/>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5" name="Date Placeholder 4"/>
          <p:cNvSpPr>
            <a:spLocks noGrp="1"/>
          </p:cNvSpPr>
          <p:nvPr>
            <p:ph type="dt" sz="half" idx="10"/>
          </p:nvPr>
        </p:nvSpPr>
        <p:spPr/>
        <p:txBody>
          <a:bodyPr/>
          <a:lstStyle/>
          <a:p>
            <a:fld id="{57CEF1D2-1B21-8E4D-BB55-B3B3ED481CBA}" type="datetimeFigureOut">
              <a:rPr lang="de-DE" smtClean="0"/>
              <a:pPr/>
              <a:t>10.08.20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C56F1E6-237A-164D-9C94-6824C24215C1}" type="slidenum">
              <a:rPr lang="de-DE" smtClean="0"/>
              <a:pPr/>
              <a:t>‹Nr.›</a:t>
            </a:fld>
            <a:endParaRPr lang="de-DE"/>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5" name="Date Placeholder 4"/>
          <p:cNvSpPr>
            <a:spLocks noGrp="1"/>
          </p:cNvSpPr>
          <p:nvPr>
            <p:ph type="dt" sz="half" idx="10"/>
          </p:nvPr>
        </p:nvSpPr>
        <p:spPr/>
        <p:txBody>
          <a:bodyPr/>
          <a:lstStyle/>
          <a:p>
            <a:fld id="{57CEF1D2-1B21-8E4D-BB55-B3B3ED481CBA}" type="datetimeFigureOut">
              <a:rPr lang="de-DE" smtClean="0"/>
              <a:pPr/>
              <a:t>10.08.20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C56F1E6-237A-164D-9C94-6824C24215C1}" type="slidenum">
              <a:rPr lang="de-DE" smtClean="0"/>
              <a:pPr/>
              <a:t>‹Nr.›</a:t>
            </a:fld>
            <a:endParaRPr lang="de-DE"/>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a:p>
        </p:txBody>
      </p:sp>
      <p:sp>
        <p:nvSpPr>
          <p:cNvPr id="3" name="Date Placeholder 2"/>
          <p:cNvSpPr>
            <a:spLocks noGrp="1"/>
          </p:cNvSpPr>
          <p:nvPr>
            <p:ph type="dt" sz="half" idx="10"/>
          </p:nvPr>
        </p:nvSpPr>
        <p:spPr/>
        <p:txBody>
          <a:bodyPr/>
          <a:lstStyle/>
          <a:p>
            <a:fld id="{57CEF1D2-1B21-8E4D-BB55-B3B3ED481CBA}" type="datetimeFigureOut">
              <a:rPr lang="de-DE" smtClean="0"/>
              <a:pPr/>
              <a:t>10.08.20</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BC56F1E6-237A-164D-9C94-6824C24215C1}"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de-DE"/>
              <a:t>Mastertitelformat bearbeiten</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57CEF1D2-1B21-8E4D-BB55-B3B3ED481CBA}" type="datetimeFigureOut">
              <a:rPr lang="de-DE" smtClean="0"/>
              <a:pPr/>
              <a:t>10.08.20</a:t>
            </a:fld>
            <a:endParaRPr lang="de-DE"/>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de-DE"/>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BC56F1E6-237A-164D-9C94-6824C24215C1}"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tiff"/><Relationship Id="rId4" Type="http://schemas.openxmlformats.org/officeDocument/2006/relationships/hyperlink" Target="mailto:marike.eckholt@gyra.hamburg.d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sz="5400" b="1" dirty="0">
                <a:latin typeface="Trebuchet MS Bold"/>
                <a:cs typeface="Trebuchet MS Bold"/>
              </a:rPr>
              <a:t>Die Berufs- und Studienorientierung (BOSO) in der Oberstufe</a:t>
            </a:r>
          </a:p>
        </p:txBody>
      </p:sp>
      <p:sp>
        <p:nvSpPr>
          <p:cNvPr id="3" name="Untertitel 2"/>
          <p:cNvSpPr>
            <a:spLocks noGrp="1"/>
          </p:cNvSpPr>
          <p:nvPr>
            <p:ph type="subTitle" idx="1"/>
          </p:nvPr>
        </p:nvSpPr>
        <p:spPr>
          <a:xfrm>
            <a:off x="457199" y="3704822"/>
            <a:ext cx="8228013" cy="1066800"/>
          </a:xfrm>
        </p:spPr>
        <p:txBody>
          <a:bodyPr>
            <a:normAutofit fontScale="92500" lnSpcReduction="10000"/>
          </a:bodyPr>
          <a:lstStyle/>
          <a:p>
            <a:r>
              <a:rPr lang="de-DE" sz="4000" b="1" dirty="0">
                <a:solidFill>
                  <a:srgbClr val="FFFF00"/>
                </a:solidFill>
                <a:latin typeface="Trebuchet MS"/>
                <a:cs typeface="Trebuchet MS"/>
              </a:rPr>
              <a:t>Koordination</a:t>
            </a:r>
          </a:p>
          <a:p>
            <a:r>
              <a:rPr lang="de-DE" sz="4000" b="1" dirty="0" err="1">
                <a:solidFill>
                  <a:schemeClr val="tx1"/>
                </a:solidFill>
                <a:latin typeface="Trebuchet MS"/>
                <a:cs typeface="Trebuchet MS"/>
              </a:rPr>
              <a:t>Marike</a:t>
            </a:r>
            <a:r>
              <a:rPr lang="de-DE" sz="4000" b="1" dirty="0">
                <a:solidFill>
                  <a:schemeClr val="tx1"/>
                </a:solidFill>
                <a:latin typeface="Trebuchet MS"/>
                <a:cs typeface="Trebuchet MS"/>
              </a:rPr>
              <a:t> Eckholt</a:t>
            </a:r>
          </a:p>
        </p:txBody>
      </p:sp>
      <p:pic>
        <p:nvPicPr>
          <p:cNvPr id="4" name="Grafik 7"/>
          <p:cNvPicPr/>
          <p:nvPr/>
        </p:nvPicPr>
        <p:blipFill>
          <a:blip r:embed="rId3">
            <a:extLst>
              <a:ext uri="{28A0092B-C50C-407E-A947-70E740481C1C}">
                <a14:useLocalDpi xmlns:a14="http://schemas.microsoft.com/office/drawing/2010/main" val="0"/>
              </a:ext>
            </a:extLst>
          </a:blip>
          <a:srcRect/>
          <a:stretch>
            <a:fillRect/>
          </a:stretch>
        </p:blipFill>
        <p:spPr bwMode="auto">
          <a:xfrm>
            <a:off x="276781" y="5888310"/>
            <a:ext cx="838835" cy="781050"/>
          </a:xfrm>
          <a:prstGeom prst="rect">
            <a:avLst/>
          </a:prstGeom>
          <a:noFill/>
        </p:spPr>
      </p:pic>
    </p:spTree>
    <p:extLst>
      <p:ext uri="{BB962C8B-B14F-4D97-AF65-F5344CB8AC3E}">
        <p14:creationId xmlns:p14="http://schemas.microsoft.com/office/powerpoint/2010/main" val="623195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25154"/>
            <a:ext cx="8229600" cy="1143000"/>
          </a:xfrm>
        </p:spPr>
        <p:txBody>
          <a:bodyPr/>
          <a:lstStyle/>
          <a:p>
            <a:r>
              <a:rPr lang="de-DE" b="1" dirty="0">
                <a:latin typeface="Trebuchet MS" panose="020B0703020202090204" pitchFamily="34" charset="0"/>
              </a:rPr>
              <a:t>Warum gibt es „Berufsorientierung“ in der Oberstufe?</a:t>
            </a:r>
          </a:p>
        </p:txBody>
      </p:sp>
      <p:sp>
        <p:nvSpPr>
          <p:cNvPr id="3" name="Inhaltsplatzhalter 2"/>
          <p:cNvSpPr>
            <a:spLocks noGrp="1"/>
          </p:cNvSpPr>
          <p:nvPr>
            <p:ph idx="1"/>
          </p:nvPr>
        </p:nvSpPr>
        <p:spPr>
          <a:xfrm>
            <a:off x="740568" y="2165799"/>
            <a:ext cx="7662864" cy="2174596"/>
          </a:xfrm>
        </p:spPr>
        <p:txBody>
          <a:bodyPr>
            <a:normAutofit fontScale="70000" lnSpcReduction="20000"/>
          </a:bodyPr>
          <a:lstStyle/>
          <a:p>
            <a:r>
              <a:rPr lang="de-DE" dirty="0">
                <a:solidFill>
                  <a:srgbClr val="608804"/>
                </a:solidFill>
                <a:latin typeface="Trebuchet MS" panose="020B0703020202090204" pitchFamily="34" charset="0"/>
              </a:rPr>
              <a:t>Ausgangssituation: </a:t>
            </a:r>
            <a:r>
              <a:rPr lang="de-DE" dirty="0">
                <a:solidFill>
                  <a:schemeClr val="tx1">
                    <a:lumMod val="85000"/>
                    <a:lumOff val="15000"/>
                  </a:schemeClr>
                </a:solidFill>
                <a:latin typeface="Trebuchet MS" panose="020B0703020202090204" pitchFamily="34" charset="0"/>
              </a:rPr>
              <a:t>viele Studienabbrecher, Mangel an Auszubildenden, Vielfalt an Studiengängen und Ausbildungsberufen</a:t>
            </a:r>
          </a:p>
          <a:p>
            <a:r>
              <a:rPr lang="de-DE" dirty="0">
                <a:solidFill>
                  <a:srgbClr val="608804"/>
                </a:solidFill>
                <a:latin typeface="Trebuchet MS" panose="020B0703020202090204" pitchFamily="34" charset="0"/>
              </a:rPr>
              <a:t>Ziele: </a:t>
            </a:r>
            <a:r>
              <a:rPr lang="de-DE" dirty="0">
                <a:latin typeface="Trebuchet MS" panose="020B0703020202090204" pitchFamily="34" charset="0"/>
              </a:rPr>
              <a:t>Sich selbst kennenlernen und eine Vorstellung von den eigenen Möglichkeiten und Plänen nach dem Abitur entwickeln, ökonomische Bildung</a:t>
            </a:r>
          </a:p>
          <a:p>
            <a:r>
              <a:rPr lang="de-DE" dirty="0">
                <a:latin typeface="Trebuchet MS" panose="020B0703020202090204" pitchFamily="34" charset="0"/>
              </a:rPr>
              <a:t>Schule </a:t>
            </a:r>
            <a:r>
              <a:rPr lang="de-DE" dirty="0">
                <a:solidFill>
                  <a:srgbClr val="608804"/>
                </a:solidFill>
                <a:latin typeface="Trebuchet MS" panose="020B0703020202090204" pitchFamily="34" charset="0"/>
              </a:rPr>
              <a:t>berät</a:t>
            </a:r>
            <a:r>
              <a:rPr lang="de-DE" dirty="0">
                <a:latin typeface="Trebuchet MS" panose="020B0703020202090204" pitchFamily="34" charset="0"/>
              </a:rPr>
              <a:t> u.a. mit der Hilfe professioneller Externer</a:t>
            </a:r>
          </a:p>
          <a:p>
            <a:r>
              <a:rPr lang="de-DE" dirty="0">
                <a:latin typeface="Trebuchet MS" panose="020B0703020202090204" pitchFamily="34" charset="0"/>
              </a:rPr>
              <a:t>Schule als Ansprechpartner für (Messe-)Veranstalter, Unternehmen und Berater*innen, die Kontakt mit den Schülern*innen aufnehmen wollen (</a:t>
            </a:r>
            <a:r>
              <a:rPr lang="de-DE" dirty="0">
                <a:solidFill>
                  <a:srgbClr val="608804"/>
                </a:solidFill>
                <a:latin typeface="Trebuchet MS" panose="020B0703020202090204" pitchFamily="34" charset="0"/>
              </a:rPr>
              <a:t>Vermittler</a:t>
            </a:r>
            <a:r>
              <a:rPr lang="de-DE" dirty="0">
                <a:latin typeface="Trebuchet MS" panose="020B0703020202090204" pitchFamily="34" charset="0"/>
              </a:rPr>
              <a:t>)</a:t>
            </a:r>
          </a:p>
          <a:p>
            <a:pPr marL="0" indent="0">
              <a:buNone/>
            </a:pPr>
            <a:endParaRPr lang="de-DE" dirty="0"/>
          </a:p>
        </p:txBody>
      </p:sp>
      <p:sp>
        <p:nvSpPr>
          <p:cNvPr id="7" name="Pfeil nach rechts 6"/>
          <p:cNvSpPr/>
          <p:nvPr/>
        </p:nvSpPr>
        <p:spPr>
          <a:xfrm>
            <a:off x="457200" y="5450403"/>
            <a:ext cx="2700074" cy="130009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dirty="0">
                <a:solidFill>
                  <a:schemeClr val="tx1"/>
                </a:solidFill>
              </a:rPr>
              <a:t>Was will ich?</a:t>
            </a:r>
          </a:p>
        </p:txBody>
      </p:sp>
      <p:sp>
        <p:nvSpPr>
          <p:cNvPr id="8" name="Pfeil nach links 7"/>
          <p:cNvSpPr/>
          <p:nvPr/>
        </p:nvSpPr>
        <p:spPr>
          <a:xfrm>
            <a:off x="5250141" y="5546919"/>
            <a:ext cx="2820077" cy="124009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dirty="0">
                <a:solidFill>
                  <a:srgbClr val="000000"/>
                </a:solidFill>
              </a:rPr>
              <a:t>Was gibt es?</a:t>
            </a:r>
          </a:p>
        </p:txBody>
      </p:sp>
      <p:sp>
        <p:nvSpPr>
          <p:cNvPr id="9" name="Pfeil nach unten 8"/>
          <p:cNvSpPr/>
          <p:nvPr/>
        </p:nvSpPr>
        <p:spPr>
          <a:xfrm>
            <a:off x="3260088" y="4310314"/>
            <a:ext cx="1820049" cy="156011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dirty="0">
                <a:solidFill>
                  <a:srgbClr val="000000"/>
                </a:solidFill>
              </a:rPr>
              <a:t>Was kann ich?</a:t>
            </a:r>
          </a:p>
        </p:txBody>
      </p:sp>
      <p:sp>
        <p:nvSpPr>
          <p:cNvPr id="10" name="Rechteck 9"/>
          <p:cNvSpPr/>
          <p:nvPr/>
        </p:nvSpPr>
        <p:spPr>
          <a:xfrm>
            <a:off x="3410092" y="5940432"/>
            <a:ext cx="1670045" cy="700051"/>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dirty="0">
                <a:solidFill>
                  <a:srgbClr val="000000"/>
                </a:solidFill>
              </a:rPr>
              <a:t>Entscheidung</a:t>
            </a:r>
          </a:p>
        </p:txBody>
      </p:sp>
      <p:pic>
        <p:nvPicPr>
          <p:cNvPr id="11" name="Grafik 7"/>
          <p:cNvPicPr/>
          <p:nvPr/>
        </p:nvPicPr>
        <p:blipFill>
          <a:blip r:embed="rId3">
            <a:extLst>
              <a:ext uri="{28A0092B-C50C-407E-A947-70E740481C1C}">
                <a14:useLocalDpi xmlns:a14="http://schemas.microsoft.com/office/drawing/2010/main" val="0"/>
              </a:ext>
            </a:extLst>
          </a:blip>
          <a:srcRect/>
          <a:stretch>
            <a:fillRect/>
          </a:stretch>
        </p:blipFill>
        <p:spPr bwMode="auto">
          <a:xfrm>
            <a:off x="8305165" y="6076950"/>
            <a:ext cx="838835" cy="781050"/>
          </a:xfrm>
          <a:prstGeom prst="rect">
            <a:avLst/>
          </a:prstGeom>
          <a:noFill/>
        </p:spPr>
      </p:pic>
    </p:spTree>
    <p:extLst>
      <p:ext uri="{BB962C8B-B14F-4D97-AF65-F5344CB8AC3E}">
        <p14:creationId xmlns:p14="http://schemas.microsoft.com/office/powerpoint/2010/main" val="391828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609600" y="497541"/>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de-DE" b="1" dirty="0">
                <a:latin typeface="Trebuchet MS" panose="020B0703020202090204" pitchFamily="34" charset="0"/>
                <a:cs typeface="Trebuchet MS"/>
              </a:rPr>
              <a:t>Wer sind die Ansprechpartner am </a:t>
            </a:r>
            <a:r>
              <a:rPr lang="de-DE" b="1" dirty="0" err="1">
                <a:latin typeface="Trebuchet MS" panose="020B0703020202090204" pitchFamily="34" charset="0"/>
                <a:cs typeface="Trebuchet MS"/>
              </a:rPr>
              <a:t>GyRa</a:t>
            </a:r>
            <a:r>
              <a:rPr lang="de-DE" b="1" dirty="0">
                <a:latin typeface="Trebuchet MS" panose="020B0703020202090204" pitchFamily="34" charset="0"/>
                <a:cs typeface="Trebuchet MS"/>
              </a:rPr>
              <a:t>?</a:t>
            </a:r>
          </a:p>
        </p:txBody>
      </p:sp>
      <p:sp>
        <p:nvSpPr>
          <p:cNvPr id="5" name="Inhaltsplatzhalter 2"/>
          <p:cNvSpPr txBox="1">
            <a:spLocks/>
          </p:cNvSpPr>
          <p:nvPr/>
        </p:nvSpPr>
        <p:spPr>
          <a:xfrm>
            <a:off x="892175" y="2810204"/>
            <a:ext cx="7662864" cy="3379459"/>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marL="0" indent="0">
              <a:buNone/>
            </a:pPr>
            <a:endParaRPr lang="de-DE" dirty="0"/>
          </a:p>
        </p:txBody>
      </p:sp>
      <p:pic>
        <p:nvPicPr>
          <p:cNvPr id="6" name="Grafik 7"/>
          <p:cNvPicPr/>
          <p:nvPr/>
        </p:nvPicPr>
        <p:blipFill>
          <a:blip r:embed="rId3">
            <a:extLst>
              <a:ext uri="{28A0092B-C50C-407E-A947-70E740481C1C}">
                <a14:useLocalDpi xmlns:a14="http://schemas.microsoft.com/office/drawing/2010/main" val="0"/>
              </a:ext>
            </a:extLst>
          </a:blip>
          <a:srcRect/>
          <a:stretch>
            <a:fillRect/>
          </a:stretch>
        </p:blipFill>
        <p:spPr bwMode="auto">
          <a:xfrm>
            <a:off x="8135621" y="5998318"/>
            <a:ext cx="838835" cy="781050"/>
          </a:xfrm>
          <a:prstGeom prst="rect">
            <a:avLst/>
          </a:prstGeom>
          <a:noFill/>
        </p:spPr>
      </p:pic>
      <p:grpSp>
        <p:nvGrpSpPr>
          <p:cNvPr id="7" name="Gruppieren 6">
            <a:extLst>
              <a:ext uri="{FF2B5EF4-FFF2-40B4-BE49-F238E27FC236}">
                <a16:creationId xmlns:a16="http://schemas.microsoft.com/office/drawing/2014/main" id="{CB8C6446-822C-8349-A10F-677980A47E4F}"/>
              </a:ext>
            </a:extLst>
          </p:cNvPr>
          <p:cNvGrpSpPr/>
          <p:nvPr/>
        </p:nvGrpSpPr>
        <p:grpSpPr>
          <a:xfrm>
            <a:off x="892174" y="2911403"/>
            <a:ext cx="7662864" cy="3379459"/>
            <a:chOff x="-1910598" y="716360"/>
            <a:chExt cx="7662864" cy="3379459"/>
          </a:xfrm>
        </p:grpSpPr>
        <p:sp>
          <p:nvSpPr>
            <p:cNvPr id="8" name="Inhaltsplatzhalter 2">
              <a:extLst>
                <a:ext uri="{FF2B5EF4-FFF2-40B4-BE49-F238E27FC236}">
                  <a16:creationId xmlns:a16="http://schemas.microsoft.com/office/drawing/2014/main" id="{4B7DEBC5-C7BF-C84B-93B2-58FDEFC18DB1}"/>
                </a:ext>
              </a:extLst>
            </p:cNvPr>
            <p:cNvSpPr txBox="1">
              <a:spLocks/>
            </p:cNvSpPr>
            <p:nvPr/>
          </p:nvSpPr>
          <p:spPr>
            <a:xfrm>
              <a:off x="-1910598" y="716360"/>
              <a:ext cx="7662864" cy="3379459"/>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r>
                <a:rPr lang="de-DE" dirty="0"/>
                <a:t>Seminarlehrer*innen </a:t>
              </a:r>
            </a:p>
            <a:p>
              <a:endParaRPr lang="de-DE" dirty="0"/>
            </a:p>
            <a:p>
              <a:r>
                <a:rPr lang="de-DE" dirty="0"/>
                <a:t>Frau Eckholt (</a:t>
              </a:r>
              <a:r>
                <a:rPr lang="de-DE" dirty="0">
                  <a:hlinkClick r:id="rId4"/>
                </a:rPr>
                <a:t>marike.eckholt@gyra.hamburg.de</a:t>
              </a:r>
              <a:r>
                <a:rPr lang="de-DE" dirty="0"/>
                <a:t>)</a:t>
              </a:r>
            </a:p>
            <a:p>
              <a:endParaRPr lang="de-DE" dirty="0"/>
            </a:p>
            <a:p>
              <a:r>
                <a:rPr lang="de-DE" dirty="0"/>
                <a:t>Beraterin der Agentur für Arbeit</a:t>
              </a:r>
            </a:p>
          </p:txBody>
        </p:sp>
        <p:pic>
          <p:nvPicPr>
            <p:cNvPr id="9" name="Grafik 8">
              <a:extLst>
                <a:ext uri="{FF2B5EF4-FFF2-40B4-BE49-F238E27FC236}">
                  <a16:creationId xmlns:a16="http://schemas.microsoft.com/office/drawing/2014/main" id="{4363FA18-F524-E04E-8316-7C2089DE7BAF}"/>
                </a:ext>
              </a:extLst>
            </p:cNvPr>
            <p:cNvPicPr>
              <a:picLocks noChangeAspect="1"/>
            </p:cNvPicPr>
            <p:nvPr/>
          </p:nvPicPr>
          <p:blipFill>
            <a:blip r:embed="rId5"/>
            <a:stretch>
              <a:fillRect/>
            </a:stretch>
          </p:blipFill>
          <p:spPr>
            <a:xfrm>
              <a:off x="3090110" y="2849614"/>
              <a:ext cx="1145006" cy="1145006"/>
            </a:xfrm>
            <a:prstGeom prst="rect">
              <a:avLst/>
            </a:prstGeom>
          </p:spPr>
        </p:pic>
      </p:grpSp>
    </p:spTree>
    <p:extLst>
      <p:ext uri="{BB962C8B-B14F-4D97-AF65-F5344CB8AC3E}">
        <p14:creationId xmlns:p14="http://schemas.microsoft.com/office/powerpoint/2010/main" val="28472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68C18EC4-DFF4-FE45-AB2C-52AE42C7A4F7}"/>
              </a:ext>
            </a:extLst>
          </p:cNvPr>
          <p:cNvPicPr/>
          <p:nvPr/>
        </p:nvPicPr>
        <p:blipFill>
          <a:blip r:embed="rId3">
            <a:extLst>
              <a:ext uri="{28A0092B-C50C-407E-A947-70E740481C1C}">
                <a14:useLocalDpi xmlns:a14="http://schemas.microsoft.com/office/drawing/2010/main" val="0"/>
              </a:ext>
            </a:extLst>
          </a:blip>
          <a:stretch>
            <a:fillRect/>
          </a:stretch>
        </p:blipFill>
        <p:spPr>
          <a:xfrm>
            <a:off x="4575805" y="4318241"/>
            <a:ext cx="3501189" cy="2316031"/>
          </a:xfrm>
          <a:prstGeom prst="rect">
            <a:avLst/>
          </a:prstGeom>
        </p:spPr>
      </p:pic>
      <p:sp>
        <p:nvSpPr>
          <p:cNvPr id="2" name="Titel 1"/>
          <p:cNvSpPr>
            <a:spLocks noGrp="1"/>
          </p:cNvSpPr>
          <p:nvPr>
            <p:ph type="title"/>
          </p:nvPr>
        </p:nvSpPr>
        <p:spPr/>
        <p:txBody>
          <a:bodyPr/>
          <a:lstStyle/>
          <a:p>
            <a:r>
              <a:rPr lang="de-DE" b="1" dirty="0">
                <a:latin typeface="Trebuchet MS" panose="020B0703020202090204" pitchFamily="34" charset="0"/>
              </a:rPr>
              <a:t>Wie wird Berufsorientierung in der Oberstufe realisiert?</a:t>
            </a:r>
          </a:p>
        </p:txBody>
      </p:sp>
      <p:sp>
        <p:nvSpPr>
          <p:cNvPr id="3" name="Inhaltsplatzhalter 2"/>
          <p:cNvSpPr>
            <a:spLocks noGrp="1"/>
          </p:cNvSpPr>
          <p:nvPr>
            <p:ph idx="1"/>
          </p:nvPr>
        </p:nvSpPr>
        <p:spPr>
          <a:xfrm>
            <a:off x="739775" y="2440225"/>
            <a:ext cx="7662864" cy="4165113"/>
          </a:xfrm>
        </p:spPr>
        <p:txBody>
          <a:bodyPr>
            <a:normAutofit fontScale="62500" lnSpcReduction="20000"/>
          </a:bodyPr>
          <a:lstStyle/>
          <a:p>
            <a:r>
              <a:rPr lang="de-DE" b="1" dirty="0"/>
              <a:t>Schulinterne </a:t>
            </a:r>
            <a:r>
              <a:rPr lang="de-DE" b="1" dirty="0">
                <a:solidFill>
                  <a:srgbClr val="608804"/>
                </a:solidFill>
              </a:rPr>
              <a:t>Veranstaltungen</a:t>
            </a:r>
            <a:r>
              <a:rPr lang="de-DE" b="1" dirty="0"/>
              <a:t> und</a:t>
            </a:r>
            <a:r>
              <a:rPr lang="de-DE" b="1" dirty="0">
                <a:solidFill>
                  <a:srgbClr val="608804"/>
                </a:solidFill>
              </a:rPr>
              <a:t> Informationsquellen</a:t>
            </a:r>
          </a:p>
          <a:p>
            <a:pPr lvl="1"/>
            <a:r>
              <a:rPr lang="de-DE" dirty="0"/>
              <a:t>BOSO- „Kickoff“ voraussichtlich im September 2020, </a:t>
            </a:r>
          </a:p>
          <a:p>
            <a:pPr marL="349250" lvl="1" indent="0">
              <a:buNone/>
            </a:pPr>
            <a:r>
              <a:rPr lang="de-DE" dirty="0"/>
              <a:t>	u.a. zu Bildungswegen in Hamburg</a:t>
            </a:r>
          </a:p>
          <a:p>
            <a:pPr lvl="1"/>
            <a:r>
              <a:rPr lang="de-DE" dirty="0"/>
              <a:t>(Uni-Tag, Tag der offenen Tür an der HAW)</a:t>
            </a:r>
          </a:p>
          <a:p>
            <a:pPr lvl="1"/>
            <a:r>
              <a:rPr lang="de-DE" dirty="0"/>
              <a:t>Forum Beruf &amp; Studium im Februar 2022</a:t>
            </a:r>
          </a:p>
          <a:p>
            <a:pPr lvl="1"/>
            <a:r>
              <a:rPr lang="de-DE" dirty="0"/>
              <a:t>Schulinterne Vorbereitung einer Messe im Juni 2021</a:t>
            </a:r>
          </a:p>
          <a:p>
            <a:pPr lvl="1"/>
            <a:r>
              <a:rPr lang="de-DE" dirty="0"/>
              <a:t>Berufsnavigator (voraussichtlich Januar 2021)</a:t>
            </a:r>
          </a:p>
          <a:p>
            <a:pPr lvl="1"/>
            <a:r>
              <a:rPr lang="de-DE" dirty="0"/>
              <a:t>Fortlaufende Beratungsangebote </a:t>
            </a:r>
          </a:p>
          <a:p>
            <a:pPr lvl="1"/>
            <a:r>
              <a:rPr lang="de-DE" dirty="0"/>
              <a:t>Betriebsbesichtigungen und </a:t>
            </a:r>
          </a:p>
          <a:p>
            <a:pPr marL="349250" lvl="1" indent="0">
              <a:buNone/>
            </a:pPr>
            <a:r>
              <a:rPr lang="de-DE" dirty="0"/>
              <a:t>	Kooperationen in den Profilen</a:t>
            </a:r>
          </a:p>
          <a:p>
            <a:pPr lvl="1"/>
            <a:r>
              <a:rPr lang="de-DE" dirty="0"/>
              <a:t>Aushänge, Flyer etc.</a:t>
            </a:r>
          </a:p>
          <a:p>
            <a:pPr lvl="1"/>
            <a:r>
              <a:rPr lang="de-DE" b="1" dirty="0"/>
              <a:t>Emails</a:t>
            </a:r>
            <a:r>
              <a:rPr lang="de-DE" dirty="0"/>
              <a:t>/ Newsletter</a:t>
            </a:r>
          </a:p>
          <a:p>
            <a:pPr lvl="1"/>
            <a:r>
              <a:rPr lang="de-DE" dirty="0"/>
              <a:t>Homepage und </a:t>
            </a:r>
            <a:r>
              <a:rPr lang="de-DE" dirty="0" err="1"/>
              <a:t>moodle</a:t>
            </a:r>
            <a:r>
              <a:rPr lang="de-DE" dirty="0"/>
              <a:t>-Raum</a:t>
            </a:r>
          </a:p>
          <a:p>
            <a:r>
              <a:rPr lang="de-DE" b="1" dirty="0"/>
              <a:t>Eigenes </a:t>
            </a:r>
            <a:r>
              <a:rPr lang="de-DE" b="1" dirty="0">
                <a:solidFill>
                  <a:srgbClr val="608804"/>
                </a:solidFill>
              </a:rPr>
              <a:t>Engagement</a:t>
            </a:r>
          </a:p>
          <a:p>
            <a:pPr lvl="1"/>
            <a:r>
              <a:rPr lang="de-DE" dirty="0"/>
              <a:t>Messebesuche, teilweise digital</a:t>
            </a:r>
          </a:p>
          <a:p>
            <a:pPr lvl="1"/>
            <a:r>
              <a:rPr lang="de-DE" dirty="0"/>
              <a:t>Freiwillige Praktika, Interviews etc.</a:t>
            </a:r>
          </a:p>
        </p:txBody>
      </p:sp>
      <p:pic>
        <p:nvPicPr>
          <p:cNvPr id="6" name="Grafik 7"/>
          <p:cNvPicPr/>
          <p:nvPr/>
        </p:nvPicPr>
        <p:blipFill>
          <a:blip r:embed="rId4">
            <a:extLst>
              <a:ext uri="{28A0092B-C50C-407E-A947-70E740481C1C}">
                <a14:useLocalDpi xmlns:a14="http://schemas.microsoft.com/office/drawing/2010/main" val="0"/>
              </a:ext>
            </a:extLst>
          </a:blip>
          <a:srcRect/>
          <a:stretch>
            <a:fillRect/>
          </a:stretch>
        </p:blipFill>
        <p:spPr bwMode="auto">
          <a:xfrm>
            <a:off x="8076994" y="6060442"/>
            <a:ext cx="838835" cy="781050"/>
          </a:xfrm>
          <a:prstGeom prst="rect">
            <a:avLst/>
          </a:prstGeom>
          <a:noFill/>
        </p:spPr>
      </p:pic>
      <p:pic>
        <p:nvPicPr>
          <p:cNvPr id="5" name="Grafik 4">
            <a:extLst>
              <a:ext uri="{FF2B5EF4-FFF2-40B4-BE49-F238E27FC236}">
                <a16:creationId xmlns:a16="http://schemas.microsoft.com/office/drawing/2014/main" id="{CF793F2C-86A2-9741-8F12-F746969A81A5}"/>
              </a:ext>
            </a:extLst>
          </p:cNvPr>
          <p:cNvPicPr/>
          <p:nvPr/>
        </p:nvPicPr>
        <p:blipFill>
          <a:blip r:embed="rId5">
            <a:extLst>
              <a:ext uri="{28A0092B-C50C-407E-A947-70E740481C1C}">
                <a14:useLocalDpi xmlns:a14="http://schemas.microsoft.com/office/drawing/2010/main" val="0"/>
              </a:ext>
            </a:extLst>
          </a:blip>
          <a:stretch>
            <a:fillRect/>
          </a:stretch>
        </p:blipFill>
        <p:spPr>
          <a:xfrm>
            <a:off x="6037378" y="2380065"/>
            <a:ext cx="3022834" cy="2049730"/>
          </a:xfrm>
          <a:prstGeom prst="rect">
            <a:avLst/>
          </a:prstGeom>
        </p:spPr>
      </p:pic>
    </p:spTree>
    <p:extLst>
      <p:ext uri="{BB962C8B-B14F-4D97-AF65-F5344CB8AC3E}">
        <p14:creationId xmlns:p14="http://schemas.microsoft.com/office/powerpoint/2010/main" val="45739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additive="base">
                                        <p:cTn id="5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 calcmode="lin" valueType="num">
                                      <p:cBhvr additive="base">
                                        <p:cTn id="6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
                                            <p:txEl>
                                              <p:pRg st="14" end="14"/>
                                            </p:txEl>
                                          </p:spTgt>
                                        </p:tgtEl>
                                        <p:attrNameLst>
                                          <p:attrName>style.visibility</p:attrName>
                                        </p:attrNameLst>
                                      </p:cBhvr>
                                      <p:to>
                                        <p:strVal val="visible"/>
                                      </p:to>
                                    </p:set>
                                    <p:anim calcmode="lin" valueType="num">
                                      <p:cBhvr additive="base">
                                        <p:cTn id="6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
                                            <p:txEl>
                                              <p:pRg st="15" end="15"/>
                                            </p:txEl>
                                          </p:spTgt>
                                        </p:tgtEl>
                                        <p:attrNameLst>
                                          <p:attrName>style.visibility</p:attrName>
                                        </p:attrNameLst>
                                      </p:cBhvr>
                                      <p:to>
                                        <p:strVal val="visible"/>
                                      </p:to>
                                    </p:set>
                                    <p:anim calcmode="lin" valueType="num">
                                      <p:cBhvr additive="base">
                                        <p:cTn id="6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45141"/>
            <a:ext cx="8229600" cy="1483660"/>
          </a:xfrm>
        </p:spPr>
        <p:txBody>
          <a:bodyPr/>
          <a:lstStyle/>
          <a:p>
            <a:r>
              <a:rPr lang="de-DE" b="1" dirty="0">
                <a:latin typeface="Trebuchet MS" panose="020B0703020202090204" pitchFamily="34" charset="0"/>
              </a:rPr>
              <a:t>Wie werden die Veranstaltungen dokumentiert?</a:t>
            </a:r>
          </a:p>
        </p:txBody>
      </p:sp>
      <p:sp>
        <p:nvSpPr>
          <p:cNvPr id="3" name="Inhaltsplatzhalter 2"/>
          <p:cNvSpPr>
            <a:spLocks noGrp="1"/>
          </p:cNvSpPr>
          <p:nvPr>
            <p:ph idx="1"/>
          </p:nvPr>
        </p:nvSpPr>
        <p:spPr>
          <a:xfrm>
            <a:off x="629772" y="3020220"/>
            <a:ext cx="7662864" cy="2770202"/>
          </a:xfrm>
        </p:spPr>
        <p:txBody>
          <a:bodyPr>
            <a:normAutofit/>
          </a:bodyPr>
          <a:lstStyle/>
          <a:p>
            <a:pPr marL="0" indent="0">
              <a:buNone/>
            </a:pPr>
            <a:endParaRPr lang="de-DE" dirty="0"/>
          </a:p>
          <a:p>
            <a:r>
              <a:rPr lang="de-DE" dirty="0"/>
              <a:t>Erstellung eines </a:t>
            </a:r>
            <a:r>
              <a:rPr lang="de-DE" b="1" dirty="0">
                <a:solidFill>
                  <a:schemeClr val="accent1">
                    <a:lumMod val="75000"/>
                  </a:schemeClr>
                </a:solidFill>
              </a:rPr>
              <a:t>Portfolios</a:t>
            </a:r>
            <a:r>
              <a:rPr lang="de-DE" dirty="0"/>
              <a:t>, Abgabe einiger Reflexionstexte in den einzelnen Semestern bei den</a:t>
            </a:r>
            <a:r>
              <a:rPr lang="de-DE" b="1" dirty="0"/>
              <a:t> </a:t>
            </a:r>
            <a:r>
              <a:rPr lang="de-DE" b="1" dirty="0">
                <a:solidFill>
                  <a:srgbClr val="608804"/>
                </a:solidFill>
              </a:rPr>
              <a:t>Seminarlehrern*innen </a:t>
            </a:r>
            <a:endParaRPr lang="de-DE" dirty="0">
              <a:solidFill>
                <a:srgbClr val="608804"/>
              </a:solidFill>
            </a:endParaRPr>
          </a:p>
          <a:p>
            <a:r>
              <a:rPr lang="de-DE" dirty="0"/>
              <a:t>Benotung des Portfolios und der einzelnen Reflexionstexte im Rahmen des Seminarfaches</a:t>
            </a:r>
          </a:p>
          <a:p>
            <a:endParaRPr lang="de-DE" dirty="0"/>
          </a:p>
        </p:txBody>
      </p:sp>
      <p:pic>
        <p:nvPicPr>
          <p:cNvPr id="5" name="Grafik 7"/>
          <p:cNvPicPr/>
          <p:nvPr/>
        </p:nvPicPr>
        <p:blipFill>
          <a:blip r:embed="rId3">
            <a:extLst>
              <a:ext uri="{28A0092B-C50C-407E-A947-70E740481C1C}">
                <a14:useLocalDpi xmlns:a14="http://schemas.microsoft.com/office/drawing/2010/main" val="0"/>
              </a:ext>
            </a:extLst>
          </a:blip>
          <a:srcRect/>
          <a:stretch>
            <a:fillRect/>
          </a:stretch>
        </p:blipFill>
        <p:spPr bwMode="auto">
          <a:xfrm>
            <a:off x="8143221" y="6130447"/>
            <a:ext cx="767020" cy="687550"/>
          </a:xfrm>
          <a:prstGeom prst="rect">
            <a:avLst/>
          </a:prstGeom>
          <a:noFill/>
        </p:spPr>
      </p:pic>
    </p:spTree>
    <p:extLst>
      <p:ext uri="{BB962C8B-B14F-4D97-AF65-F5344CB8AC3E}">
        <p14:creationId xmlns:p14="http://schemas.microsoft.com/office/powerpoint/2010/main" val="7641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8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8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8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8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0</TotalTime>
  <Words>564</Words>
  <Application>Microsoft Macintosh PowerPoint</Application>
  <PresentationFormat>Bildschirmpräsentation (4:3)</PresentationFormat>
  <Paragraphs>63</Paragraphs>
  <Slides>5</Slides>
  <Notes>5</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5</vt:i4>
      </vt:variant>
    </vt:vector>
  </HeadingPairs>
  <TitlesOfParts>
    <vt:vector size="12" baseType="lpstr">
      <vt:lpstr>Calibri</vt:lpstr>
      <vt:lpstr>Calisto MT</vt:lpstr>
      <vt:lpstr>Mangal</vt:lpstr>
      <vt:lpstr>Trebuchet MS</vt:lpstr>
      <vt:lpstr>Trebuchet MS Bold</vt:lpstr>
      <vt:lpstr>Wingdings</vt:lpstr>
      <vt:lpstr>Genesis</vt:lpstr>
      <vt:lpstr>Die Berufs- und Studienorientierung (BOSO) in der Oberstufe</vt:lpstr>
      <vt:lpstr>Warum gibt es „Berufsorientierung“ in der Oberstufe?</vt:lpstr>
      <vt:lpstr>PowerPoint-Präsentation</vt:lpstr>
      <vt:lpstr>Wie wird Berufsorientierung in der Oberstufe realisiert?</vt:lpstr>
      <vt:lpstr>Wie werden die Veranstaltungen dokumentiert?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Berufsorientierungstage S1</dc:title>
  <dc:creator>Familie Eckholt</dc:creator>
  <cp:lastModifiedBy>m.eckholt@web.de</cp:lastModifiedBy>
  <cp:revision>66</cp:revision>
  <cp:lastPrinted>2017-10-08T17:37:53Z</cp:lastPrinted>
  <dcterms:created xsi:type="dcterms:W3CDTF">2017-10-03T14:17:23Z</dcterms:created>
  <dcterms:modified xsi:type="dcterms:W3CDTF">2020-08-10T19:13:37Z</dcterms:modified>
</cp:coreProperties>
</file>